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8" r:id="rId3"/>
    <p:sldId id="263" r:id="rId4"/>
    <p:sldId id="277" r:id="rId5"/>
    <p:sldId id="278" r:id="rId6"/>
    <p:sldId id="279" r:id="rId7"/>
    <p:sldId id="276" r:id="rId8"/>
    <p:sldId id="281" r:id="rId9"/>
    <p:sldId id="280" r:id="rId10"/>
    <p:sldId id="286" r:id="rId11"/>
    <p:sldId id="283" r:id="rId12"/>
    <p:sldId id="285" r:id="rId13"/>
  </p:sldIdLst>
  <p:sldSz cx="12192000" cy="6858000"/>
  <p:notesSz cx="10234613" cy="70993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797022" y="0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743619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797022" y="6743619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C66289-F317-488E-A651-DE9EB69A389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3264610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434998" cy="35619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797247" y="0"/>
            <a:ext cx="4434998" cy="35619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87675" y="887413"/>
            <a:ext cx="4259263" cy="23955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23462" y="3416538"/>
            <a:ext cx="8187690" cy="279534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743104"/>
            <a:ext cx="4434998" cy="35619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797247" y="6743104"/>
            <a:ext cx="4434998" cy="35619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793F514F-A7C8-427B-A303-21D3C5AE99B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9203764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42228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99346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68282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91431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22006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38260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99803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50243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97439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40392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77918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98166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7073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3771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066609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6450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759310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10651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18494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3725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5706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9231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2917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298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8385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5997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4008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404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6765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ft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20.png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Seconde 8</a:t>
            </a:r>
            <a:br>
              <a:rPr lang="fr-FR" dirty="0" smtClean="0"/>
            </a:br>
            <a:r>
              <a:rPr lang="fr-FR" sz="3200" dirty="0" smtClean="0"/>
              <a:t>Module 4</a:t>
            </a:r>
            <a:endParaRPr lang="fr-FR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M. FELT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z="1000" dirty="0" smtClean="0"/>
              <a:t>22/09/2015</a:t>
            </a:r>
            <a:endParaRPr lang="fr-FR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9119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Module 4: Patrons et volumes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smtClean="0"/>
              <a:t>Objectifs:</a:t>
            </a:r>
          </a:p>
          <a:p>
            <a:pPr lvl="1"/>
            <a:r>
              <a:rPr lang="fr-FR" sz="1800" dirty="0" smtClean="0"/>
              <a:t>Patron.</a:t>
            </a:r>
          </a:p>
          <a:p>
            <a:pPr lvl="1"/>
            <a:r>
              <a:rPr lang="fr-FR" sz="1800" dirty="0" smtClean="0"/>
              <a:t>Calcul de distance.</a:t>
            </a:r>
          </a:p>
          <a:p>
            <a:pPr lvl="1"/>
            <a:r>
              <a:rPr lang="fr-FR" sz="1800" dirty="0" smtClean="0"/>
              <a:t>Optimisation</a:t>
            </a:r>
            <a:r>
              <a:rPr lang="fr-FR" sz="1800" dirty="0" smtClean="0"/>
              <a:t>.</a:t>
            </a:r>
            <a:endParaRPr lang="fr-FR" sz="1600" dirty="0" smtClean="0"/>
          </a:p>
          <a:p>
            <a:pPr lvl="1"/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10</a:t>
            </a:fld>
            <a:endParaRPr lang="fr-FR"/>
          </a:p>
        </p:txBody>
      </p:sp>
      <p:pic>
        <p:nvPicPr>
          <p:cNvPr id="5" name="Picture 2" descr="http://images.latinpost.com/data/images/full/4098/dora-the-explor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0619" y="1930400"/>
            <a:ext cx="2666643" cy="3603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6797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verres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11</a:t>
            </a:fld>
            <a:endParaRPr lang="fr-FR"/>
          </a:p>
        </p:txBody>
      </p:sp>
      <p:pic>
        <p:nvPicPr>
          <p:cNvPr id="1026" name="Picture 2" descr="http://www.rueducommerce.fr/guides-dachat/wp-content/uploads/2014/07/verre20-350x35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5179" y="3073914"/>
            <a:ext cx="2306711" cy="2306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grandstitres.com/wp-content/uploads/2015/01/Jus-Orange-Grands-Titre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483" y="2786893"/>
            <a:ext cx="4662185" cy="2624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3603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Devoir: </a:t>
            </a:r>
            <a:r>
              <a:rPr lang="fr-FR" dirty="0"/>
              <a:t>pour mardi 6 octobre</a:t>
            </a:r>
            <a:r>
              <a:rPr lang="fr-FR" dirty="0" smtClean="0"/>
              <a:t>:</a:t>
            </a:r>
            <a:br>
              <a:rPr lang="fr-FR" dirty="0" smtClean="0"/>
            </a:br>
            <a:r>
              <a:rPr lang="fr-FR" dirty="0" smtClean="0"/>
              <a:t>(a rendre sur feuille )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283" y="2120556"/>
            <a:ext cx="8596668" cy="564768"/>
          </a:xfrm>
        </p:spPr>
        <p:txBody>
          <a:bodyPr/>
          <a:lstStyle/>
          <a:p>
            <a:r>
              <a:rPr lang="fr-FR" dirty="0" smtClean="0"/>
              <a:t>Le verre à moitié plein…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12</a:t>
            </a:fld>
            <a:endParaRPr lang="fr-FR"/>
          </a:p>
        </p:txBody>
      </p:sp>
      <p:sp>
        <p:nvSpPr>
          <p:cNvPr id="4" name="Isosceles Triangle 3"/>
          <p:cNvSpPr/>
          <p:nvPr/>
        </p:nvSpPr>
        <p:spPr>
          <a:xfrm rot="10800000">
            <a:off x="2943371" y="2694987"/>
            <a:ext cx="990600" cy="1701800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8" name="Straight Connector 7"/>
          <p:cNvCxnSpPr/>
          <p:nvPr/>
        </p:nvCxnSpPr>
        <p:spPr>
          <a:xfrm>
            <a:off x="2943370" y="4396787"/>
            <a:ext cx="955041" cy="8745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Isosceles Triangle 9"/>
          <p:cNvSpPr/>
          <p:nvPr/>
        </p:nvSpPr>
        <p:spPr>
          <a:xfrm rot="10800000">
            <a:off x="5654502" y="2676621"/>
            <a:ext cx="990600" cy="1701800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1" name="Straight Connector 10"/>
          <p:cNvCxnSpPr/>
          <p:nvPr/>
        </p:nvCxnSpPr>
        <p:spPr>
          <a:xfrm>
            <a:off x="5654501" y="4378421"/>
            <a:ext cx="955041" cy="8745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Isosceles Triangle 11"/>
          <p:cNvSpPr/>
          <p:nvPr/>
        </p:nvSpPr>
        <p:spPr>
          <a:xfrm rot="10800000">
            <a:off x="5876010" y="3433019"/>
            <a:ext cx="542926" cy="945396"/>
          </a:xfrm>
          <a:prstGeom prst="triangl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Isosceles Triangle 12"/>
          <p:cNvSpPr/>
          <p:nvPr/>
        </p:nvSpPr>
        <p:spPr>
          <a:xfrm rot="10800000">
            <a:off x="6968952" y="2685372"/>
            <a:ext cx="990600" cy="1701800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Straight Connector 13"/>
          <p:cNvCxnSpPr/>
          <p:nvPr/>
        </p:nvCxnSpPr>
        <p:spPr>
          <a:xfrm>
            <a:off x="6968951" y="4387172"/>
            <a:ext cx="955041" cy="8745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Isosceles Triangle 14"/>
          <p:cNvSpPr/>
          <p:nvPr/>
        </p:nvSpPr>
        <p:spPr>
          <a:xfrm rot="10800000">
            <a:off x="7190460" y="3441770"/>
            <a:ext cx="542926" cy="945396"/>
          </a:xfrm>
          <a:prstGeom prst="triangl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Isosceles Triangle 15"/>
          <p:cNvSpPr/>
          <p:nvPr/>
        </p:nvSpPr>
        <p:spPr>
          <a:xfrm rot="10800000">
            <a:off x="2943370" y="2694987"/>
            <a:ext cx="990600" cy="1701800"/>
          </a:xfrm>
          <a:prstGeom prst="triangl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ontent Placeholder 2"/>
              <p:cNvSpPr txBox="1">
                <a:spLocks/>
              </p:cNvSpPr>
              <p:nvPr/>
            </p:nvSpPr>
            <p:spPr>
              <a:xfrm>
                <a:off x="508283" y="4852429"/>
                <a:ext cx="8596668" cy="106193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fr-FR" dirty="0" smtClean="0">
                    <a:solidFill>
                      <a:srgbClr val="FF0000"/>
                    </a:solidFill>
                  </a:rPr>
                  <a:t>Hauteur du verre </a:t>
                </a:r>
                <a14:m>
                  <m:oMath xmlns:m="http://schemas.openxmlformats.org/officeDocument/2006/math">
                    <m:r>
                      <a:rPr lang="fr-FR" sz="2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 </m:t>
                    </m:r>
                    <m:r>
                      <a:rPr lang="fr-FR" sz="2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endParaRPr lang="fr-FR" sz="2400" dirty="0" smtClean="0">
                  <a:solidFill>
                    <a:srgbClr val="FF0000"/>
                  </a:solidFill>
                </a:endParaRPr>
              </a:p>
              <a:p>
                <a:r>
                  <a:rPr lang="fr-FR" dirty="0" smtClean="0">
                    <a:solidFill>
                      <a:srgbClr val="0070C0"/>
                    </a:solidFill>
                  </a:rPr>
                  <a:t>Rayon du cercle </a:t>
                </a:r>
                <a14:m>
                  <m:oMath xmlns:m="http://schemas.openxmlformats.org/officeDocument/2006/math">
                    <m:r>
                      <a:rPr lang="fr-FR" sz="24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 </m:t>
                    </m:r>
                    <m:r>
                      <a:rPr lang="fr-FR" sz="24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endParaRPr lang="fr-FR" sz="2400" dirty="0" smtClean="0">
                  <a:solidFill>
                    <a:srgbClr val="0070C0"/>
                  </a:solidFill>
                </a:endParaRPr>
              </a:p>
              <a:p>
                <a:endParaRPr lang="fr-FR" dirty="0" smtClean="0"/>
              </a:p>
              <a:p>
                <a:endParaRPr lang="fr-FR" dirty="0"/>
              </a:p>
            </p:txBody>
          </p:sp>
        </mc:Choice>
        <mc:Fallback xmlns="">
          <p:sp>
            <p:nvSpPr>
              <p:cNvPr id="17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283" y="4852429"/>
                <a:ext cx="8596668" cy="1061932"/>
              </a:xfrm>
              <a:prstGeom prst="rect">
                <a:avLst/>
              </a:prstGeom>
              <a:blipFill rotWithShape="0">
                <a:blip r:embed="rId3"/>
                <a:stretch>
                  <a:fillRect l="-14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Arrow Connector 5"/>
          <p:cNvCxnSpPr/>
          <p:nvPr/>
        </p:nvCxnSpPr>
        <p:spPr>
          <a:xfrm flipH="1" flipV="1">
            <a:off x="4223885" y="2659120"/>
            <a:ext cx="30231" cy="1785881"/>
          </a:xfrm>
          <a:prstGeom prst="straightConnector1">
            <a:avLst/>
          </a:prstGeom>
          <a:ln w="38100">
            <a:solidFill>
              <a:srgbClr val="FF0000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246089" y="3291665"/>
                <a:ext cx="10668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z="240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</m:oMath>
                  </m:oMathPara>
                </a14:m>
                <a:endParaRPr lang="fr-FR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6089" y="3291665"/>
                <a:ext cx="1066800" cy="461665"/>
              </a:xfrm>
              <a:prstGeom prst="rect">
                <a:avLst/>
              </a:prstGeom>
              <a:blipFill rotWithShape="0">
                <a:blip r:embed="rId4"/>
                <a:stretch>
                  <a:fillRect l="-171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Straight Arrow Connector 20"/>
          <p:cNvCxnSpPr/>
          <p:nvPr/>
        </p:nvCxnSpPr>
        <p:spPr>
          <a:xfrm flipH="1" flipV="1">
            <a:off x="5377960" y="3409939"/>
            <a:ext cx="15117" cy="1035062"/>
          </a:xfrm>
          <a:prstGeom prst="straightConnector1">
            <a:avLst/>
          </a:prstGeom>
          <a:ln w="38100">
            <a:solidFill>
              <a:srgbClr val="FFC000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678497" y="3614353"/>
                <a:ext cx="1066800" cy="7911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fr-FR" sz="2400" dirty="0">
                  <a:solidFill>
                    <a:srgbClr val="FFC000"/>
                  </a:solidFill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8497" y="3614353"/>
                <a:ext cx="1066800" cy="791179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Straight Arrow Connector 23"/>
          <p:cNvCxnSpPr/>
          <p:nvPr/>
        </p:nvCxnSpPr>
        <p:spPr>
          <a:xfrm flipV="1">
            <a:off x="5654501" y="2676525"/>
            <a:ext cx="498649" cy="6334"/>
          </a:xfrm>
          <a:prstGeom prst="straightConnector1">
            <a:avLst/>
          </a:prstGeom>
          <a:ln w="38100">
            <a:solidFill>
              <a:srgbClr val="0070C0"/>
            </a:solidFill>
            <a:headEnd type="triangle" w="lg" len="sm"/>
            <a:tailEnd type="triangle" w="lg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5740227" y="2221197"/>
                <a:ext cx="10668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z="24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fr-FR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0227" y="2221197"/>
                <a:ext cx="1066800" cy="46166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24" name="Straight Connector 1023"/>
          <p:cNvCxnSpPr>
            <a:stCxn id="12" idx="0"/>
          </p:cNvCxnSpPr>
          <p:nvPr/>
        </p:nvCxnSpPr>
        <p:spPr>
          <a:xfrm flipH="1" flipV="1">
            <a:off x="6147472" y="2057401"/>
            <a:ext cx="1" cy="2321014"/>
          </a:xfrm>
          <a:prstGeom prst="line">
            <a:avLst/>
          </a:prstGeom>
          <a:ln w="2540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787819" y="4987339"/>
            <a:ext cx="56434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Quelle est la proportion entre le verre plein, et le verre « à moitié plein » ?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687863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10" grpId="0" animBg="1"/>
      <p:bldP spid="12" grpId="0" animBg="1"/>
      <p:bldP spid="13" grpId="0" animBg="1"/>
      <p:bldP spid="15" grpId="0" animBg="1"/>
      <p:bldP spid="16" grpId="0" animBg="1"/>
      <p:bldP spid="17" grpId="0" uiExpand="1" build="p"/>
      <p:bldP spid="9" grpId="0"/>
      <p:bldP spid="23" grpId="0"/>
      <p:bldP spid="27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Module 4: Patrons et volumes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smtClean="0"/>
              <a:t>Objectifs:</a:t>
            </a:r>
          </a:p>
          <a:p>
            <a:pPr lvl="1"/>
            <a:r>
              <a:rPr lang="fr-FR" sz="1800" dirty="0" smtClean="0"/>
              <a:t>Patron.</a:t>
            </a:r>
          </a:p>
          <a:p>
            <a:pPr lvl="1"/>
            <a:r>
              <a:rPr lang="fr-FR" sz="1800" dirty="0" smtClean="0"/>
              <a:t>Calcul de distance.</a:t>
            </a:r>
          </a:p>
          <a:p>
            <a:pPr lvl="1"/>
            <a:r>
              <a:rPr lang="fr-FR" sz="1800" dirty="0" smtClean="0"/>
              <a:t>Optimisation</a:t>
            </a:r>
            <a:r>
              <a:rPr lang="fr-FR" sz="1800" dirty="0" smtClean="0"/>
              <a:t>.</a:t>
            </a:r>
            <a:endParaRPr lang="fr-FR" sz="1800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7252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Activité: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201003"/>
            <a:ext cx="8596668" cy="4840359"/>
          </a:xfrm>
        </p:spPr>
        <p:txBody>
          <a:bodyPr/>
          <a:lstStyle/>
          <a:p>
            <a:pPr lvl="1"/>
            <a:r>
              <a:rPr lang="fr-FR" sz="2000" u="sng" dirty="0" smtClean="0">
                <a:ea typeface="Cambria Math" panose="02040503050406030204" pitchFamily="18" charset="0"/>
              </a:rPr>
              <a:t>Exercice C page 307:</a:t>
            </a:r>
            <a:endParaRPr lang="fr-FR" sz="2000" u="sng" dirty="0">
              <a:ea typeface="Cambria Math" panose="020405030504060302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3</a:t>
            </a:fld>
            <a:endParaRPr lang="fr-FR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6876" y="1556768"/>
            <a:ext cx="8591242" cy="4011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237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Patrons: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4</a:t>
            </a:fld>
            <a:endParaRPr lang="fr-FR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9377" y="2160589"/>
            <a:ext cx="8892582" cy="2371355"/>
          </a:xfrm>
          <a:prstGeom prst="rect">
            <a:avLst/>
          </a:prstGeom>
        </p:spPr>
      </p:pic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08999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4674" y="2791402"/>
            <a:ext cx="5682270" cy="311867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4605" y="1131442"/>
            <a:ext cx="4534533" cy="36485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Patrons: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062999" y="5544952"/>
            <a:ext cx="683339" cy="365125"/>
          </a:xfrm>
        </p:spPr>
        <p:txBody>
          <a:bodyPr/>
          <a:lstStyle/>
          <a:p>
            <a:fld id="{3A61E259-A82A-4652-B66A-7488AC197EC8}" type="slidenum">
              <a:rPr lang="fr-FR" smtClean="0"/>
              <a:t>5</a:t>
            </a:fld>
            <a:endParaRPr lang="fr-FR"/>
          </a:p>
        </p:txBody>
      </p:sp>
      <p:sp>
        <p:nvSpPr>
          <p:cNvPr id="8" name="TextBox 7"/>
          <p:cNvSpPr txBox="1"/>
          <p:nvPr/>
        </p:nvSpPr>
        <p:spPr>
          <a:xfrm>
            <a:off x="5594152" y="2504236"/>
            <a:ext cx="586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565754" y="3310193"/>
            <a:ext cx="586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B</a:t>
            </a:r>
            <a:endParaRPr lang="fr-FR" dirty="0"/>
          </a:p>
        </p:txBody>
      </p:sp>
      <p:sp>
        <p:nvSpPr>
          <p:cNvPr id="10" name="TextBox 9"/>
          <p:cNvSpPr txBox="1"/>
          <p:nvPr/>
        </p:nvSpPr>
        <p:spPr>
          <a:xfrm>
            <a:off x="7791364" y="3284793"/>
            <a:ext cx="586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</a:t>
            </a:r>
            <a:endParaRPr lang="fr-FR" dirty="0"/>
          </a:p>
        </p:txBody>
      </p:sp>
      <p:sp>
        <p:nvSpPr>
          <p:cNvPr id="11" name="TextBox 10"/>
          <p:cNvSpPr txBox="1"/>
          <p:nvPr/>
        </p:nvSpPr>
        <p:spPr>
          <a:xfrm>
            <a:off x="7787928" y="2611802"/>
            <a:ext cx="586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</a:t>
            </a:r>
            <a:endParaRPr lang="fr-FR" dirty="0"/>
          </a:p>
        </p:txBody>
      </p:sp>
      <p:sp>
        <p:nvSpPr>
          <p:cNvPr id="12" name="TextBox 11"/>
          <p:cNvSpPr txBox="1"/>
          <p:nvPr/>
        </p:nvSpPr>
        <p:spPr>
          <a:xfrm>
            <a:off x="5531252" y="5109457"/>
            <a:ext cx="586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</a:t>
            </a:r>
            <a:endParaRPr lang="fr-FR" dirty="0"/>
          </a:p>
        </p:txBody>
      </p:sp>
      <p:sp>
        <p:nvSpPr>
          <p:cNvPr id="13" name="TextBox 12"/>
          <p:cNvSpPr txBox="1"/>
          <p:nvPr/>
        </p:nvSpPr>
        <p:spPr>
          <a:xfrm>
            <a:off x="8449292" y="3305887"/>
            <a:ext cx="586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474692" y="5083554"/>
            <a:ext cx="586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G</a:t>
            </a:r>
            <a:endParaRPr lang="fr-FR" dirty="0"/>
          </a:p>
        </p:txBody>
      </p:sp>
      <p:sp>
        <p:nvSpPr>
          <p:cNvPr id="17" name="TextBox 16"/>
          <p:cNvSpPr txBox="1"/>
          <p:nvPr/>
        </p:nvSpPr>
        <p:spPr>
          <a:xfrm>
            <a:off x="7813328" y="5116440"/>
            <a:ext cx="586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F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526969" y="5791121"/>
            <a:ext cx="586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H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775228" y="5784827"/>
            <a:ext cx="586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G</a:t>
            </a:r>
            <a:endParaRPr lang="fr-FR" dirty="0"/>
          </a:p>
        </p:txBody>
      </p:sp>
      <p:cxnSp>
        <p:nvCxnSpPr>
          <p:cNvPr id="24" name="Straight Connector 23"/>
          <p:cNvCxnSpPr/>
          <p:nvPr/>
        </p:nvCxnSpPr>
        <p:spPr>
          <a:xfrm>
            <a:off x="5829300" y="3606800"/>
            <a:ext cx="2794000" cy="1524000"/>
          </a:xfrm>
          <a:prstGeom prst="line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77334" y="2184761"/>
            <a:ext cx="3119966" cy="1536339"/>
          </a:xfrm>
          <a:prstGeom prst="line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3803650" y="3714750"/>
            <a:ext cx="723900" cy="95250"/>
          </a:xfrm>
          <a:prstGeom prst="line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6799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7" grpId="0"/>
      <p:bldP spid="20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07327" y="1381718"/>
            <a:ext cx="5346977" cy="4836427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51006" y="1089848"/>
            <a:ext cx="4534533" cy="36485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Patrons: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16887" y="6039524"/>
            <a:ext cx="683339" cy="365125"/>
          </a:xfrm>
        </p:spPr>
        <p:txBody>
          <a:bodyPr/>
          <a:lstStyle/>
          <a:p>
            <a:fld id="{3A61E259-A82A-4652-B66A-7488AC197EC8}" type="slidenum">
              <a:rPr lang="fr-FR" smtClean="0"/>
              <a:t>6</a:t>
            </a:fld>
            <a:endParaRPr lang="fr-FR"/>
          </a:p>
        </p:txBody>
      </p:sp>
      <p:sp>
        <p:nvSpPr>
          <p:cNvPr id="8" name="TextBox 7"/>
          <p:cNvSpPr txBox="1"/>
          <p:nvPr/>
        </p:nvSpPr>
        <p:spPr>
          <a:xfrm>
            <a:off x="4395799" y="3675933"/>
            <a:ext cx="586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160868" y="1118507"/>
            <a:ext cx="586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B</a:t>
            </a:r>
            <a:endParaRPr lang="fr-FR" dirty="0"/>
          </a:p>
        </p:txBody>
      </p:sp>
      <p:sp>
        <p:nvSpPr>
          <p:cNvPr id="10" name="TextBox 9"/>
          <p:cNvSpPr txBox="1"/>
          <p:nvPr/>
        </p:nvSpPr>
        <p:spPr>
          <a:xfrm>
            <a:off x="6087134" y="4671821"/>
            <a:ext cx="586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</a:t>
            </a:r>
            <a:endParaRPr lang="fr-FR" dirty="0"/>
          </a:p>
        </p:txBody>
      </p:sp>
      <p:sp>
        <p:nvSpPr>
          <p:cNvPr id="11" name="TextBox 10"/>
          <p:cNvSpPr txBox="1"/>
          <p:nvPr/>
        </p:nvSpPr>
        <p:spPr>
          <a:xfrm>
            <a:off x="6084244" y="3697843"/>
            <a:ext cx="586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</a:t>
            </a:r>
            <a:endParaRPr lang="fr-FR" dirty="0"/>
          </a:p>
        </p:txBody>
      </p:sp>
      <p:sp>
        <p:nvSpPr>
          <p:cNvPr id="12" name="TextBox 11"/>
          <p:cNvSpPr txBox="1"/>
          <p:nvPr/>
        </p:nvSpPr>
        <p:spPr>
          <a:xfrm>
            <a:off x="9667216" y="4671821"/>
            <a:ext cx="586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</a:t>
            </a:r>
            <a:endParaRPr lang="fr-FR" dirty="0"/>
          </a:p>
        </p:txBody>
      </p:sp>
      <p:sp>
        <p:nvSpPr>
          <p:cNvPr id="13" name="TextBox 12"/>
          <p:cNvSpPr txBox="1"/>
          <p:nvPr/>
        </p:nvSpPr>
        <p:spPr>
          <a:xfrm>
            <a:off x="9458107" y="3631168"/>
            <a:ext cx="586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H</a:t>
            </a:r>
            <a:endParaRPr lang="fr-FR" dirty="0"/>
          </a:p>
        </p:txBody>
      </p:sp>
      <p:sp>
        <p:nvSpPr>
          <p:cNvPr id="14" name="TextBox 13"/>
          <p:cNvSpPr txBox="1"/>
          <p:nvPr/>
        </p:nvSpPr>
        <p:spPr>
          <a:xfrm>
            <a:off x="7782740" y="3678172"/>
            <a:ext cx="586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G</a:t>
            </a:r>
            <a:endParaRPr lang="fr-FR" dirty="0"/>
          </a:p>
        </p:txBody>
      </p:sp>
      <p:sp>
        <p:nvSpPr>
          <p:cNvPr id="17" name="TextBox 16"/>
          <p:cNvSpPr txBox="1"/>
          <p:nvPr/>
        </p:nvSpPr>
        <p:spPr>
          <a:xfrm>
            <a:off x="7504160" y="4725021"/>
            <a:ext cx="586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F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501658" y="5969105"/>
            <a:ext cx="586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</a:t>
            </a:r>
            <a:endParaRPr lang="fr-FR" dirty="0"/>
          </a:p>
        </p:txBody>
      </p:sp>
      <p:sp>
        <p:nvSpPr>
          <p:cNvPr id="19" name="TextBox 18"/>
          <p:cNvSpPr txBox="1"/>
          <p:nvPr/>
        </p:nvSpPr>
        <p:spPr>
          <a:xfrm>
            <a:off x="9715500" y="5942065"/>
            <a:ext cx="586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B</a:t>
            </a:r>
            <a:endParaRPr lang="fr-FR" dirty="0"/>
          </a:p>
        </p:txBody>
      </p:sp>
      <p:sp>
        <p:nvSpPr>
          <p:cNvPr id="20" name="TextBox 19"/>
          <p:cNvSpPr txBox="1"/>
          <p:nvPr/>
        </p:nvSpPr>
        <p:spPr>
          <a:xfrm>
            <a:off x="6106473" y="1989448"/>
            <a:ext cx="586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766530" y="1989448"/>
            <a:ext cx="586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H</a:t>
            </a:r>
            <a:endParaRPr lang="fr-FR" dirty="0"/>
          </a:p>
        </p:txBody>
      </p:sp>
      <p:sp>
        <p:nvSpPr>
          <p:cNvPr id="22" name="TextBox 21"/>
          <p:cNvSpPr txBox="1"/>
          <p:nvPr/>
        </p:nvSpPr>
        <p:spPr>
          <a:xfrm>
            <a:off x="7755907" y="1117864"/>
            <a:ext cx="586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</a:t>
            </a:r>
            <a:endParaRPr lang="fr-FR" dirty="0"/>
          </a:p>
        </p:txBody>
      </p:sp>
      <p:sp>
        <p:nvSpPr>
          <p:cNvPr id="23" name="TextBox 22"/>
          <p:cNvSpPr txBox="1"/>
          <p:nvPr/>
        </p:nvSpPr>
        <p:spPr>
          <a:xfrm>
            <a:off x="4338872" y="4673170"/>
            <a:ext cx="586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B</a:t>
            </a:r>
            <a:endParaRPr lang="fr-FR" dirty="0"/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4495800" y="4000500"/>
            <a:ext cx="3314700" cy="71437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7848600" y="4057650"/>
            <a:ext cx="1828800" cy="2085975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V="1">
            <a:off x="495300" y="1933575"/>
            <a:ext cx="3314700" cy="20955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V="1">
            <a:off x="1628775" y="3752850"/>
            <a:ext cx="2647950" cy="628650"/>
          </a:xfrm>
          <a:prstGeom prst="line">
            <a:avLst/>
          </a:prstGeom>
          <a:ln w="5715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76250" y="2143125"/>
            <a:ext cx="1123950" cy="222885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3838575" y="1952625"/>
            <a:ext cx="466725" cy="181927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485775" y="2152650"/>
            <a:ext cx="733425" cy="1000125"/>
          </a:xfrm>
          <a:prstGeom prst="line">
            <a:avLst/>
          </a:prstGeom>
          <a:ln w="57150">
            <a:solidFill>
              <a:srgbClr val="FFFF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1238250" y="3162300"/>
            <a:ext cx="3038475" cy="600075"/>
          </a:xfrm>
          <a:prstGeom prst="line">
            <a:avLst/>
          </a:prstGeom>
          <a:ln w="57150">
            <a:solidFill>
              <a:srgbClr val="FFFF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6400800" y="1457325"/>
            <a:ext cx="1419225" cy="2552700"/>
          </a:xfrm>
          <a:prstGeom prst="line">
            <a:avLst/>
          </a:prstGeom>
          <a:ln w="57150">
            <a:solidFill>
              <a:srgbClr val="FFFF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4734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1</a:t>
            </a:r>
            <a:r>
              <a:rPr lang="fr-FR" baseline="30000" dirty="0" smtClean="0"/>
              <a:t>ER</a:t>
            </a:r>
            <a:r>
              <a:rPr lang="fr-FR" dirty="0" smtClean="0"/>
              <a:t> cas:</a:t>
            </a:r>
            <a:endParaRPr lang="fr-FR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863232" y="1346720"/>
            <a:ext cx="10655667" cy="5059767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7</a:t>
            </a:fld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1752600" y="3276600"/>
            <a:ext cx="6286500" cy="257810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6172200" y="3276600"/>
            <a:ext cx="0" cy="25781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466850" y="2876388"/>
            <a:ext cx="546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B</a:t>
            </a:r>
            <a:endParaRPr lang="fr-FR" dirty="0"/>
          </a:p>
        </p:txBody>
      </p:sp>
      <p:sp>
        <p:nvSpPr>
          <p:cNvPr id="12" name="TextBox 11"/>
          <p:cNvSpPr txBox="1"/>
          <p:nvPr/>
        </p:nvSpPr>
        <p:spPr>
          <a:xfrm>
            <a:off x="6172200" y="2852020"/>
            <a:ext cx="546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</a:t>
            </a:r>
            <a:endParaRPr lang="fr-FR" dirty="0"/>
          </a:p>
        </p:txBody>
      </p:sp>
      <p:sp>
        <p:nvSpPr>
          <p:cNvPr id="13" name="TextBox 12"/>
          <p:cNvSpPr txBox="1"/>
          <p:nvPr/>
        </p:nvSpPr>
        <p:spPr>
          <a:xfrm>
            <a:off x="8132049" y="2914488"/>
            <a:ext cx="546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</a:t>
            </a:r>
            <a:endParaRPr lang="fr-FR" dirty="0"/>
          </a:p>
        </p:txBody>
      </p:sp>
      <p:sp>
        <p:nvSpPr>
          <p:cNvPr id="14" name="TextBox 13"/>
          <p:cNvSpPr txBox="1"/>
          <p:nvPr/>
        </p:nvSpPr>
        <p:spPr>
          <a:xfrm>
            <a:off x="8114747" y="5835488"/>
            <a:ext cx="546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G</a:t>
            </a:r>
            <a:endParaRPr lang="fr-FR" dirty="0"/>
          </a:p>
        </p:txBody>
      </p:sp>
      <p:sp>
        <p:nvSpPr>
          <p:cNvPr id="15" name="TextBox 14"/>
          <p:cNvSpPr txBox="1"/>
          <p:nvPr/>
        </p:nvSpPr>
        <p:spPr>
          <a:xfrm>
            <a:off x="6072716" y="5909948"/>
            <a:ext cx="546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F</a:t>
            </a:r>
            <a:endParaRPr lang="fr-FR" dirty="0"/>
          </a:p>
        </p:txBody>
      </p:sp>
      <p:sp>
        <p:nvSpPr>
          <p:cNvPr id="16" name="TextBox 15"/>
          <p:cNvSpPr txBox="1"/>
          <p:nvPr/>
        </p:nvSpPr>
        <p:spPr>
          <a:xfrm>
            <a:off x="1479550" y="5880113"/>
            <a:ext cx="546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</a:t>
            </a:r>
            <a:endParaRPr lang="fr-FR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1752600" y="3276600"/>
            <a:ext cx="6286500" cy="257810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8724346" y="3031206"/>
                <a:ext cx="2637551" cy="1959639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fr-FR" dirty="0" smtClean="0"/>
                  <a:t>BG</a:t>
                </a:r>
                <a:r>
                  <a:rPr lang="fr-FR" baseline="30000" dirty="0" smtClean="0"/>
                  <a:t>2</a:t>
                </a:r>
                <a:r>
                  <a:rPr lang="fr-FR" dirty="0" smtClean="0"/>
                  <a:t> = 17</a:t>
                </a:r>
                <a:r>
                  <a:rPr lang="fr-FR" baseline="30000" dirty="0"/>
                  <a:t>2</a:t>
                </a:r>
                <a:r>
                  <a:rPr lang="fr-FR" dirty="0" smtClean="0"/>
                  <a:t> + 7</a:t>
                </a:r>
                <a:r>
                  <a:rPr lang="fr-FR" baseline="30000" dirty="0" smtClean="0"/>
                  <a:t>2</a:t>
                </a:r>
              </a:p>
              <a:p>
                <a:endParaRPr lang="fr-FR" baseline="30000" dirty="0"/>
              </a:p>
              <a:p>
                <a:r>
                  <a:rPr lang="fr-FR" dirty="0" smtClean="0"/>
                  <a:t>BG</a:t>
                </a:r>
                <a:r>
                  <a:rPr lang="fr-FR" baseline="30000" dirty="0"/>
                  <a:t>2</a:t>
                </a:r>
                <a:r>
                  <a:rPr lang="fr-FR" dirty="0" smtClean="0"/>
                  <a:t> = 289 + 49</a:t>
                </a:r>
              </a:p>
              <a:p>
                <a:endParaRPr lang="fr-FR" dirty="0"/>
              </a:p>
              <a:p>
                <a:r>
                  <a:rPr lang="fr-FR" dirty="0" smtClean="0"/>
                  <a:t>BG</a:t>
                </a:r>
                <a:r>
                  <a:rPr lang="fr-FR" baseline="30000" dirty="0"/>
                  <a:t>2</a:t>
                </a:r>
                <a:r>
                  <a:rPr lang="fr-FR" dirty="0" smtClean="0"/>
                  <a:t> = 338</a:t>
                </a:r>
              </a:p>
              <a:p>
                <a:endParaRPr lang="fr-FR" dirty="0"/>
              </a:p>
              <a:p>
                <a:r>
                  <a:rPr lang="fr-FR" dirty="0" smtClean="0"/>
                  <a:t>BG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338</m:t>
                        </m:r>
                      </m:e>
                    </m:rad>
                  </m:oMath>
                </a14:m>
                <a:endParaRPr lang="fr-FR" dirty="0" smtClean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24346" y="3031206"/>
                <a:ext cx="2637551" cy="1959639"/>
              </a:xfrm>
              <a:prstGeom prst="rect">
                <a:avLst/>
              </a:prstGeom>
              <a:blipFill rotWithShape="0">
                <a:blip r:embed="rId5"/>
                <a:stretch>
                  <a:fillRect l="-1609" t="-1543" b="-3704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70766" y="520297"/>
            <a:ext cx="3448050" cy="2276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4540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/>
      <p:bldP spid="12" grpId="0"/>
      <p:bldP spid="13" grpId="0"/>
      <p:bldP spid="14" grpId="0"/>
      <p:bldP spid="15" grpId="0"/>
      <p:bldP spid="16" grpId="0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2</a:t>
            </a:r>
            <a:r>
              <a:rPr lang="fr-FR" baseline="30000" dirty="0" smtClean="0">
                <a:solidFill>
                  <a:srgbClr val="FF0000"/>
                </a:solidFill>
              </a:rPr>
              <a:t>ème</a:t>
            </a:r>
            <a:r>
              <a:rPr lang="fr-FR" dirty="0" smtClean="0"/>
              <a:t> et 3</a:t>
            </a:r>
            <a:r>
              <a:rPr lang="fr-FR" baseline="30000" dirty="0" smtClean="0"/>
              <a:t>ème</a:t>
            </a:r>
            <a:r>
              <a:rPr lang="fr-FR" dirty="0" smtClean="0"/>
              <a:t> cas:</a:t>
            </a:r>
            <a:endParaRPr lang="fr-F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192" y="1930400"/>
            <a:ext cx="8088952" cy="4057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998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3997" y="257971"/>
            <a:ext cx="6130005" cy="307498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Repère: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400" dirty="0" smtClean="0"/>
              <a:t>Choisir un repère (O,I,J).</a:t>
            </a:r>
          </a:p>
          <a:p>
            <a:r>
              <a:rPr lang="fr-FR" sz="2400" dirty="0" smtClean="0"/>
              <a:t>Placer les points G,F,C,H,E,B.</a:t>
            </a:r>
          </a:p>
          <a:p>
            <a:r>
              <a:rPr lang="fr-FR" sz="2400" dirty="0" smtClean="0"/>
              <a:t>Soit M le point d’intersection des droites (FE) et (GB).</a:t>
            </a:r>
          </a:p>
          <a:p>
            <a:pPr lvl="1"/>
            <a:r>
              <a:rPr lang="fr-FR" sz="2400" dirty="0" smtClean="0"/>
              <a:t>Calculer les coordonnées du point M.</a:t>
            </a:r>
            <a:endParaRPr lang="fr-FR" sz="24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7606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189</Words>
  <Application>Microsoft Office PowerPoint</Application>
  <PresentationFormat>Widescreen</PresentationFormat>
  <Paragraphs>82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Cambria Math</vt:lpstr>
      <vt:lpstr>Trebuchet MS</vt:lpstr>
      <vt:lpstr>Wingdings 3</vt:lpstr>
      <vt:lpstr>Facet</vt:lpstr>
      <vt:lpstr>Seconde 8 Module 4</vt:lpstr>
      <vt:lpstr>Module 4: Patrons et volumes</vt:lpstr>
      <vt:lpstr>Activité:</vt:lpstr>
      <vt:lpstr>Patrons:</vt:lpstr>
      <vt:lpstr>Patrons:</vt:lpstr>
      <vt:lpstr>Patrons:</vt:lpstr>
      <vt:lpstr>1ER cas:</vt:lpstr>
      <vt:lpstr>2ème et 3ème cas:</vt:lpstr>
      <vt:lpstr>Repère:</vt:lpstr>
      <vt:lpstr>Module 4: Patrons et volumes</vt:lpstr>
      <vt:lpstr>Les verres</vt:lpstr>
      <vt:lpstr>Devoir: pour mardi 6 octobre: (a rendre sur feuille )</vt:lpstr>
    </vt:vector>
  </TitlesOfParts>
  <Company>Amadeus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Seconde</dc:title>
  <dc:creator>Jean-Louis FELT</dc:creator>
  <cp:lastModifiedBy>Jean-Louis FELT</cp:lastModifiedBy>
  <cp:revision>191</cp:revision>
  <cp:lastPrinted>2015-09-21T20:46:19Z</cp:lastPrinted>
  <dcterms:created xsi:type="dcterms:W3CDTF">2015-08-30T19:31:28Z</dcterms:created>
  <dcterms:modified xsi:type="dcterms:W3CDTF">2015-09-29T10:52:27Z</dcterms:modified>
</cp:coreProperties>
</file>